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3"/>
  </p:notesMasterIdLst>
  <p:sldIdLst>
    <p:sldId id="265" r:id="rId2"/>
    <p:sldId id="281" r:id="rId3"/>
    <p:sldId id="258" r:id="rId4"/>
    <p:sldId id="266" r:id="rId5"/>
    <p:sldId id="267" r:id="rId6"/>
    <p:sldId id="288" r:id="rId7"/>
    <p:sldId id="286" r:id="rId8"/>
    <p:sldId id="287" r:id="rId9"/>
    <p:sldId id="275" r:id="rId10"/>
    <p:sldId id="279" r:id="rId11"/>
    <p:sldId id="276" r:id="rId12"/>
    <p:sldId id="272" r:id="rId13"/>
    <p:sldId id="277" r:id="rId14"/>
    <p:sldId id="278" r:id="rId15"/>
    <p:sldId id="280" r:id="rId16"/>
    <p:sldId id="282" r:id="rId17"/>
    <p:sldId id="283" r:id="rId18"/>
    <p:sldId id="285" r:id="rId19"/>
    <p:sldId id="284"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2E"/>
    <a:srgbClr val="004053"/>
    <a:srgbClr val="00B2D3"/>
    <a:srgbClr val="9AB74B"/>
    <a:srgbClr val="AD396D"/>
    <a:srgbClr val="B5A68B"/>
    <a:srgbClr val="006F46"/>
    <a:srgbClr val="0054A9"/>
    <a:srgbClr val="E06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D29A0-3FC9-445E-833B-AAAF55D4F345}" v="9" dt="2026-04-13T08:57:03.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3" d="100"/>
          <a:sy n="83" d="100"/>
        </p:scale>
        <p:origin x="90" y="1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D3542-3765-45E2-B7FE-57B803DD0DC2}"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E28B9-0107-49A3-A6FB-68FFB47FB489}" type="slidenum">
              <a:rPr lang="en-GB" smtClean="0"/>
              <a:t>‹#›</a:t>
            </a:fld>
            <a:endParaRPr lang="en-GB"/>
          </a:p>
        </p:txBody>
      </p:sp>
    </p:spTree>
    <p:extLst>
      <p:ext uri="{BB962C8B-B14F-4D97-AF65-F5344CB8AC3E}">
        <p14:creationId xmlns:p14="http://schemas.microsoft.com/office/powerpoint/2010/main" val="253989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4E28B9-0107-49A3-A6FB-68FFB47FB489}" type="slidenum">
              <a:rPr lang="en-GB" smtClean="0"/>
              <a:t>1</a:t>
            </a:fld>
            <a:endParaRPr lang="en-GB"/>
          </a:p>
        </p:txBody>
      </p:sp>
    </p:spTree>
    <p:extLst>
      <p:ext uri="{BB962C8B-B14F-4D97-AF65-F5344CB8AC3E}">
        <p14:creationId xmlns:p14="http://schemas.microsoft.com/office/powerpoint/2010/main" val="98393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55A19-B0DC-DE97-A5BD-526ADE568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B508E-E2C4-36A9-B5A1-00F1B3DB15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189B1C5-A4C8-7726-4A93-48DD892D7E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B48712-0D9D-943A-F054-8F8D34F89E41}"/>
              </a:ext>
            </a:extLst>
          </p:cNvPr>
          <p:cNvSpPr>
            <a:spLocks noGrp="1"/>
          </p:cNvSpPr>
          <p:nvPr>
            <p:ph type="sldNum" sz="quarter" idx="10"/>
          </p:nvPr>
        </p:nvSpPr>
        <p:spPr/>
        <p:txBody>
          <a:bodyPr/>
          <a:lstStyle/>
          <a:p>
            <a:fld id="{934E28B9-0107-49A3-A6FB-68FFB47FB489}" type="slidenum">
              <a:rPr lang="en-GB" smtClean="0"/>
              <a:t>21</a:t>
            </a:fld>
            <a:endParaRPr lang="en-GB"/>
          </a:p>
        </p:txBody>
      </p:sp>
    </p:spTree>
    <p:extLst>
      <p:ext uri="{BB962C8B-B14F-4D97-AF65-F5344CB8AC3E}">
        <p14:creationId xmlns:p14="http://schemas.microsoft.com/office/powerpoint/2010/main" val="299025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554BD0C2-8E85-4155-858B-97A7786080C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70451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554BD0C2-8E85-4155-858B-97A7786080C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97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554BD0C2-8E85-4155-858B-97A7786080C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252328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554BD0C2-8E85-4155-858B-97A7786080C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17656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4BD0C2-8E85-4155-858B-97A7786080C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369571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554BD0C2-8E85-4155-858B-97A7786080C3}"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138371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554BD0C2-8E85-4155-858B-97A7786080C3}" type="datetimeFigureOut">
              <a:rPr lang="en-GB" smtClean="0"/>
              <a:t>13/04/2026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373605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554BD0C2-8E85-4155-858B-97A7786080C3}" type="datetimeFigureOut">
              <a:rPr lang="en-GB" smtClean="0"/>
              <a:t>13/04/2026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169143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BD0C2-8E85-4155-858B-97A7786080C3}" type="datetimeFigureOut">
              <a:rPr lang="en-GB" smtClean="0"/>
              <a:t>13/04/2026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169342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4BD0C2-8E85-4155-858B-97A7786080C3}"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41671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4BD0C2-8E85-4155-858B-97A7786080C3}"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614E-4DEF-4055-8938-C56783B5EEBB}" type="slidenum">
              <a:rPr lang="en-GB" smtClean="0"/>
              <a:t>‹#›</a:t>
            </a:fld>
            <a:endParaRPr lang="en-GB"/>
          </a:p>
        </p:txBody>
      </p:sp>
    </p:spTree>
    <p:extLst>
      <p:ext uri="{BB962C8B-B14F-4D97-AF65-F5344CB8AC3E}">
        <p14:creationId xmlns:p14="http://schemas.microsoft.com/office/powerpoint/2010/main" val="389005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BD0C2-8E85-4155-858B-97A7786080C3}" type="datetimeFigureOut">
              <a:rPr lang="en-GB" smtClean="0"/>
              <a:t>13/04/2026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14E-4DEF-4055-8938-C56783B5EEBB}" type="slidenum">
              <a:rPr lang="en-GB" smtClean="0"/>
              <a:t>‹#›</a:t>
            </a:fld>
            <a:endParaRPr lang="en-GB"/>
          </a:p>
        </p:txBody>
      </p:sp>
    </p:spTree>
    <p:extLst>
      <p:ext uri="{BB962C8B-B14F-4D97-AF65-F5344CB8AC3E}">
        <p14:creationId xmlns:p14="http://schemas.microsoft.com/office/powerpoint/2010/main" val="77226554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6.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biLevel thresh="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4550738"/>
            <a:ext cx="8229600" cy="648072"/>
          </a:xfrm>
        </p:spPr>
        <p:txBody>
          <a:bodyPr>
            <a:normAutofit fontScale="90000"/>
          </a:bodyPr>
          <a:lstStyle/>
          <a:p>
            <a:pPr algn="ctr"/>
            <a:r>
              <a:rPr lang="en-GB" b="1">
                <a:solidFill>
                  <a:schemeClr val="bg1"/>
                </a:solidFill>
              </a:rPr>
              <a:t>Paignton Zoo Walk through</a:t>
            </a:r>
            <a:endParaRPr lang="en-GB" b="1" dirty="0">
              <a:solidFill>
                <a:schemeClr val="bg1"/>
              </a:solidFill>
            </a:endParaRPr>
          </a:p>
        </p:txBody>
      </p:sp>
      <p:sp>
        <p:nvSpPr>
          <p:cNvPr id="5" name="Title 1"/>
          <p:cNvSpPr txBox="1">
            <a:spLocks/>
          </p:cNvSpPr>
          <p:nvPr/>
        </p:nvSpPr>
        <p:spPr>
          <a:xfrm>
            <a:off x="1981200" y="5126802"/>
            <a:ext cx="8229600"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a:solidFill>
                  <a:srgbClr val="9AB74B"/>
                </a:solidFill>
              </a:rPr>
              <a:t>A resource for teachers with SEN learners</a:t>
            </a:r>
            <a:endParaRPr lang="en-GB" sz="2800" dirty="0">
              <a:solidFill>
                <a:srgbClr val="9AB74B"/>
              </a:solidFill>
            </a:endParaRPr>
          </a:p>
        </p:txBody>
      </p:sp>
      <p:pic>
        <p:nvPicPr>
          <p:cNvPr id="6" name="Picture 5">
            <a:extLst>
              <a:ext uri="{FF2B5EF4-FFF2-40B4-BE49-F238E27FC236}">
                <a16:creationId xmlns:a16="http://schemas.microsoft.com/office/drawing/2014/main" id="{DD67D611-155C-2452-DB09-3DB7D93BCA34}"/>
              </a:ext>
            </a:extLst>
          </p:cNvPr>
          <p:cNvPicPr>
            <a:picLocks noChangeAspect="1"/>
          </p:cNvPicPr>
          <p:nvPr/>
        </p:nvPicPr>
        <p:blipFill>
          <a:blip r:embed="rId4"/>
          <a:stretch>
            <a:fillRect/>
          </a:stretch>
        </p:blipFill>
        <p:spPr>
          <a:xfrm>
            <a:off x="3287688" y="1083126"/>
            <a:ext cx="5437584" cy="2973422"/>
          </a:xfrm>
          <a:prstGeom prst="rect">
            <a:avLst/>
          </a:prstGeom>
        </p:spPr>
      </p:pic>
    </p:spTree>
    <p:extLst>
      <p:ext uri="{BB962C8B-B14F-4D97-AF65-F5344CB8AC3E}">
        <p14:creationId xmlns:p14="http://schemas.microsoft.com/office/powerpoint/2010/main" val="328258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5805" y="4626170"/>
            <a:ext cx="528811" cy="369332"/>
          </a:xfrm>
          <a:prstGeom prst="rect">
            <a:avLst/>
          </a:prstGeom>
        </p:spPr>
        <p:txBody>
          <a:bodyPr wrap="square">
            <a:spAutoFit/>
          </a:bodyPr>
          <a:lstStyle/>
          <a:p>
            <a:r>
              <a:rPr lang="en-GB" dirty="0"/>
              <a:t>Kay</a:t>
            </a:r>
          </a:p>
        </p:txBody>
      </p:sp>
      <p:sp>
        <p:nvSpPr>
          <p:cNvPr id="7" name="TextBox 6"/>
          <p:cNvSpPr txBox="1"/>
          <p:nvPr/>
        </p:nvSpPr>
        <p:spPr>
          <a:xfrm>
            <a:off x="5422536" y="4619545"/>
            <a:ext cx="735710" cy="369332"/>
          </a:xfrm>
          <a:prstGeom prst="rect">
            <a:avLst/>
          </a:prstGeom>
          <a:noFill/>
        </p:spPr>
        <p:txBody>
          <a:bodyPr wrap="square" rtlCol="0">
            <a:spAutoFit/>
          </a:bodyPr>
          <a:lstStyle/>
          <a:p>
            <a:r>
              <a:rPr lang="en-GB" dirty="0"/>
              <a:t>Jason</a:t>
            </a:r>
          </a:p>
        </p:txBody>
      </p:sp>
      <p:sp>
        <p:nvSpPr>
          <p:cNvPr id="9" name="TextBox 8"/>
          <p:cNvSpPr txBox="1"/>
          <p:nvPr/>
        </p:nvSpPr>
        <p:spPr>
          <a:xfrm>
            <a:off x="7382866" y="4613936"/>
            <a:ext cx="727044" cy="369332"/>
          </a:xfrm>
          <a:prstGeom prst="rect">
            <a:avLst/>
          </a:prstGeom>
          <a:noFill/>
        </p:spPr>
        <p:txBody>
          <a:bodyPr wrap="square" rtlCol="0">
            <a:spAutoFit/>
          </a:bodyPr>
          <a:lstStyle/>
          <a:p>
            <a:r>
              <a:rPr lang="en-GB" dirty="0"/>
              <a:t>Nicky</a:t>
            </a:r>
          </a:p>
        </p:txBody>
      </p:sp>
      <p:sp>
        <p:nvSpPr>
          <p:cNvPr id="10" name="TextBox 9"/>
          <p:cNvSpPr txBox="1"/>
          <p:nvPr/>
        </p:nvSpPr>
        <p:spPr>
          <a:xfrm>
            <a:off x="822648" y="332656"/>
            <a:ext cx="6840760" cy="769441"/>
          </a:xfrm>
          <a:prstGeom prst="rect">
            <a:avLst/>
          </a:prstGeom>
          <a:noFill/>
        </p:spPr>
        <p:txBody>
          <a:bodyPr wrap="square" rtlCol="0">
            <a:spAutoFit/>
          </a:bodyPr>
          <a:lstStyle/>
          <a:p>
            <a:r>
              <a:rPr lang="en-GB" sz="4400" dirty="0"/>
              <a:t>Here are our educators…</a:t>
            </a:r>
          </a:p>
        </p:txBody>
      </p:sp>
      <p:sp>
        <p:nvSpPr>
          <p:cNvPr id="15" name="TextBox 14"/>
          <p:cNvSpPr txBox="1"/>
          <p:nvPr/>
        </p:nvSpPr>
        <p:spPr>
          <a:xfrm>
            <a:off x="3378760" y="5132801"/>
            <a:ext cx="4823261" cy="369332"/>
          </a:xfrm>
          <a:prstGeom prst="rect">
            <a:avLst/>
          </a:prstGeom>
          <a:noFill/>
        </p:spPr>
        <p:txBody>
          <a:bodyPr wrap="square" rtlCol="0">
            <a:spAutoFit/>
          </a:bodyPr>
          <a:lstStyle/>
          <a:p>
            <a:r>
              <a:rPr lang="en-GB" dirty="0"/>
              <a:t>You may meet some of these people on your visit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858" y="2001439"/>
            <a:ext cx="1725168" cy="243230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759" y="1999440"/>
            <a:ext cx="1731264" cy="243230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756" y="2032099"/>
            <a:ext cx="1731264" cy="2432304"/>
          </a:xfrm>
          <a:prstGeom prst="rect">
            <a:avLst/>
          </a:prstGeom>
        </p:spPr>
      </p:pic>
    </p:spTree>
    <p:extLst>
      <p:ext uri="{BB962C8B-B14F-4D97-AF65-F5344CB8AC3E}">
        <p14:creationId xmlns:p14="http://schemas.microsoft.com/office/powerpoint/2010/main" val="400864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Workshops </a:t>
            </a:r>
          </a:p>
        </p:txBody>
      </p:sp>
      <p:sp>
        <p:nvSpPr>
          <p:cNvPr id="3" name="TextBox 2"/>
          <p:cNvSpPr txBox="1"/>
          <p:nvPr/>
        </p:nvSpPr>
        <p:spPr>
          <a:xfrm>
            <a:off x="609600" y="994763"/>
            <a:ext cx="6494512" cy="369332"/>
          </a:xfrm>
          <a:prstGeom prst="rect">
            <a:avLst/>
          </a:prstGeom>
          <a:noFill/>
        </p:spPr>
        <p:txBody>
          <a:bodyPr wrap="square" rtlCol="0">
            <a:spAutoFit/>
          </a:bodyPr>
          <a:lstStyle/>
          <a:p>
            <a:r>
              <a:rPr lang="en-GB" dirty="0"/>
              <a:t>If you are attending a workshop, you will visit our education centre. </a:t>
            </a:r>
          </a:p>
        </p:txBody>
      </p:sp>
      <p:sp>
        <p:nvSpPr>
          <p:cNvPr id="4" name="TextBox 3"/>
          <p:cNvSpPr txBox="1"/>
          <p:nvPr/>
        </p:nvSpPr>
        <p:spPr>
          <a:xfrm>
            <a:off x="167982" y="4771310"/>
            <a:ext cx="3840001" cy="646331"/>
          </a:xfrm>
          <a:prstGeom prst="rect">
            <a:avLst/>
          </a:prstGeom>
          <a:noFill/>
        </p:spPr>
        <p:txBody>
          <a:bodyPr wrap="square" rtlCol="0">
            <a:spAutoFit/>
          </a:bodyPr>
          <a:lstStyle/>
          <a:p>
            <a:r>
              <a:rPr lang="en-GB" dirty="0"/>
              <a:t>This is the path to the education centre.</a:t>
            </a:r>
          </a:p>
        </p:txBody>
      </p:sp>
      <p:sp>
        <p:nvSpPr>
          <p:cNvPr id="5" name="TextBox 4"/>
          <p:cNvSpPr txBox="1"/>
          <p:nvPr/>
        </p:nvSpPr>
        <p:spPr>
          <a:xfrm>
            <a:off x="4152000" y="4771310"/>
            <a:ext cx="3888000" cy="369332"/>
          </a:xfrm>
          <a:prstGeom prst="rect">
            <a:avLst/>
          </a:prstGeom>
          <a:noFill/>
        </p:spPr>
        <p:txBody>
          <a:bodyPr wrap="square" rtlCol="0">
            <a:spAutoFit/>
          </a:bodyPr>
          <a:lstStyle/>
          <a:p>
            <a:r>
              <a:rPr lang="en-GB" dirty="0"/>
              <a:t>You will go through these gates.</a:t>
            </a:r>
          </a:p>
        </p:txBody>
      </p:sp>
      <p:sp>
        <p:nvSpPr>
          <p:cNvPr id="7" name="TextBox 6"/>
          <p:cNvSpPr txBox="1"/>
          <p:nvPr/>
        </p:nvSpPr>
        <p:spPr>
          <a:xfrm>
            <a:off x="8184016" y="4772641"/>
            <a:ext cx="3840000" cy="646331"/>
          </a:xfrm>
          <a:prstGeom prst="rect">
            <a:avLst/>
          </a:prstGeom>
          <a:noFill/>
        </p:spPr>
        <p:txBody>
          <a:bodyPr wrap="square" rtlCol="0">
            <a:spAutoFit/>
          </a:bodyPr>
          <a:lstStyle/>
          <a:p>
            <a:r>
              <a:rPr lang="en-GB" dirty="0"/>
              <a:t>Then one of our teachers will meet you 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92" y="1847832"/>
            <a:ext cx="3834384" cy="28773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376" y="1893998"/>
            <a:ext cx="3889248" cy="287731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824" y="1847832"/>
            <a:ext cx="3834384" cy="2877312"/>
          </a:xfrm>
          <a:prstGeom prst="rect">
            <a:avLst/>
          </a:prstGeom>
        </p:spPr>
      </p:pic>
    </p:spTree>
    <p:extLst>
      <p:ext uri="{BB962C8B-B14F-4D97-AF65-F5344CB8AC3E}">
        <p14:creationId xmlns:p14="http://schemas.microsoft.com/office/powerpoint/2010/main" val="127736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476" y="4437112"/>
            <a:ext cx="3888000" cy="646331"/>
          </a:xfrm>
          <a:prstGeom prst="rect">
            <a:avLst/>
          </a:prstGeom>
          <a:noFill/>
        </p:spPr>
        <p:txBody>
          <a:bodyPr wrap="square" rtlCol="0">
            <a:spAutoFit/>
          </a:bodyPr>
          <a:lstStyle/>
          <a:p>
            <a:r>
              <a:rPr lang="en-GB" dirty="0"/>
              <a:t>You will go through the entrance of the building.</a:t>
            </a:r>
          </a:p>
        </p:txBody>
      </p:sp>
      <p:sp>
        <p:nvSpPr>
          <p:cNvPr id="12" name="TextBox 11"/>
          <p:cNvSpPr txBox="1"/>
          <p:nvPr/>
        </p:nvSpPr>
        <p:spPr>
          <a:xfrm>
            <a:off x="4125854" y="4437112"/>
            <a:ext cx="3888000" cy="369332"/>
          </a:xfrm>
          <a:prstGeom prst="rect">
            <a:avLst/>
          </a:prstGeom>
          <a:noFill/>
        </p:spPr>
        <p:txBody>
          <a:bodyPr wrap="square" rtlCol="0">
            <a:spAutoFit/>
          </a:bodyPr>
          <a:lstStyle/>
          <a:p>
            <a:r>
              <a:rPr lang="en-GB" dirty="0"/>
              <a:t>This is what the foyer looks like. </a:t>
            </a:r>
          </a:p>
        </p:txBody>
      </p:sp>
      <p:sp>
        <p:nvSpPr>
          <p:cNvPr id="3" name="Rectangle 2"/>
          <p:cNvSpPr/>
          <p:nvPr/>
        </p:nvSpPr>
        <p:spPr>
          <a:xfrm>
            <a:off x="8184232" y="4436098"/>
            <a:ext cx="3888000" cy="646331"/>
          </a:xfrm>
          <a:prstGeom prst="rect">
            <a:avLst/>
          </a:prstGeom>
        </p:spPr>
        <p:txBody>
          <a:bodyPr wrap="square">
            <a:spAutoFit/>
          </a:bodyPr>
          <a:lstStyle/>
          <a:p>
            <a:r>
              <a:rPr lang="en-GB" dirty="0"/>
              <a:t>You may spot people working in some of the other rooms.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615" y="1483786"/>
            <a:ext cx="3889248" cy="28773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4" y="1483786"/>
            <a:ext cx="3889248" cy="28773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656" y="1483786"/>
            <a:ext cx="3883152" cy="2877312"/>
          </a:xfrm>
          <a:prstGeom prst="rect">
            <a:avLst/>
          </a:prstGeom>
        </p:spPr>
      </p:pic>
    </p:spTree>
    <p:extLst>
      <p:ext uri="{BB962C8B-B14F-4D97-AF65-F5344CB8AC3E}">
        <p14:creationId xmlns:p14="http://schemas.microsoft.com/office/powerpoint/2010/main" val="58117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68224" y="4514073"/>
            <a:ext cx="3888000" cy="646331"/>
          </a:xfrm>
          <a:prstGeom prst="rect">
            <a:avLst/>
          </a:prstGeom>
          <a:noFill/>
        </p:spPr>
        <p:txBody>
          <a:bodyPr wrap="square" rtlCol="0">
            <a:spAutoFit/>
          </a:bodyPr>
          <a:lstStyle/>
          <a:p>
            <a:r>
              <a:rPr lang="en-GB" dirty="0"/>
              <a:t>This is inside Darwin. You will sit down on the carpet to start. </a:t>
            </a:r>
          </a:p>
        </p:txBody>
      </p:sp>
      <p:sp>
        <p:nvSpPr>
          <p:cNvPr id="7" name="TextBox 6"/>
          <p:cNvSpPr txBox="1"/>
          <p:nvPr/>
        </p:nvSpPr>
        <p:spPr>
          <a:xfrm>
            <a:off x="1487488" y="4509120"/>
            <a:ext cx="3888000" cy="646331"/>
          </a:xfrm>
          <a:prstGeom prst="rect">
            <a:avLst/>
          </a:prstGeom>
          <a:noFill/>
        </p:spPr>
        <p:txBody>
          <a:bodyPr wrap="square" rtlCol="0">
            <a:spAutoFit/>
          </a:bodyPr>
          <a:lstStyle/>
          <a:p>
            <a:r>
              <a:rPr lang="en-GB" dirty="0"/>
              <a:t>This is the entrance to Darwin, our classroom.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40" y="1504742"/>
            <a:ext cx="3889248" cy="28834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976" y="1504742"/>
            <a:ext cx="3889248" cy="2883408"/>
          </a:xfrm>
          <a:prstGeom prst="rect">
            <a:avLst/>
          </a:prstGeom>
        </p:spPr>
      </p:pic>
    </p:spTree>
    <p:extLst>
      <p:ext uri="{BB962C8B-B14F-4D97-AF65-F5344CB8AC3E}">
        <p14:creationId xmlns:p14="http://schemas.microsoft.com/office/powerpoint/2010/main" val="368732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teacher </a:t>
            </a:r>
          </a:p>
        </p:txBody>
      </p:sp>
      <p:sp>
        <p:nvSpPr>
          <p:cNvPr id="6" name="TextBox 5"/>
          <p:cNvSpPr txBox="1"/>
          <p:nvPr/>
        </p:nvSpPr>
        <p:spPr>
          <a:xfrm>
            <a:off x="5807968" y="4653136"/>
            <a:ext cx="576064" cy="369332"/>
          </a:xfrm>
          <a:prstGeom prst="rect">
            <a:avLst/>
          </a:prstGeom>
          <a:noFill/>
        </p:spPr>
        <p:txBody>
          <a:bodyPr wrap="square" rtlCol="0">
            <a:spAutoFit/>
          </a:bodyPr>
          <a:lstStyle/>
          <a:p>
            <a:r>
              <a:rPr lang="en-GB" dirty="0"/>
              <a:t>Kay</a:t>
            </a:r>
          </a:p>
        </p:txBody>
      </p:sp>
      <p:sp>
        <p:nvSpPr>
          <p:cNvPr id="2" name="TextBox 1"/>
          <p:cNvSpPr txBox="1"/>
          <p:nvPr/>
        </p:nvSpPr>
        <p:spPr>
          <a:xfrm>
            <a:off x="4277798" y="5198774"/>
            <a:ext cx="3636404" cy="369332"/>
          </a:xfrm>
          <a:prstGeom prst="rect">
            <a:avLst/>
          </a:prstGeom>
          <a:noFill/>
        </p:spPr>
        <p:txBody>
          <a:bodyPr wrap="square" rtlCol="0">
            <a:spAutoFit/>
          </a:bodyPr>
          <a:lstStyle/>
          <a:p>
            <a:r>
              <a:rPr lang="en-GB" dirty="0"/>
              <a:t>Our teacher will lead the workshop.</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448" y="1341700"/>
            <a:ext cx="2737104" cy="2950464"/>
          </a:xfrm>
          <a:prstGeom prst="rect">
            <a:avLst/>
          </a:prstGeom>
        </p:spPr>
      </p:pic>
    </p:spTree>
    <p:extLst>
      <p:ext uri="{BB962C8B-B14F-4D97-AF65-F5344CB8AC3E}">
        <p14:creationId xmlns:p14="http://schemas.microsoft.com/office/powerpoint/2010/main" val="421237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 Space </a:t>
            </a:r>
          </a:p>
        </p:txBody>
      </p:sp>
      <p:sp>
        <p:nvSpPr>
          <p:cNvPr id="3" name="TextBox 2"/>
          <p:cNvSpPr txBox="1"/>
          <p:nvPr/>
        </p:nvSpPr>
        <p:spPr>
          <a:xfrm>
            <a:off x="1500331" y="4232458"/>
            <a:ext cx="1440160" cy="369332"/>
          </a:xfrm>
          <a:prstGeom prst="rect">
            <a:avLst/>
          </a:prstGeom>
          <a:noFill/>
        </p:spPr>
        <p:txBody>
          <a:bodyPr wrap="square" rtlCol="0">
            <a:spAutoFit/>
          </a:bodyPr>
          <a:lstStyle/>
          <a:p>
            <a:r>
              <a:rPr lang="en-GB" dirty="0"/>
              <a:t>Base Camp</a:t>
            </a:r>
          </a:p>
        </p:txBody>
      </p:sp>
      <p:sp>
        <p:nvSpPr>
          <p:cNvPr id="4" name="TextBox 3"/>
          <p:cNvSpPr txBox="1"/>
          <p:nvPr/>
        </p:nvSpPr>
        <p:spPr>
          <a:xfrm>
            <a:off x="6600056" y="4232458"/>
            <a:ext cx="1296144" cy="369332"/>
          </a:xfrm>
          <a:prstGeom prst="rect">
            <a:avLst/>
          </a:prstGeom>
          <a:noFill/>
        </p:spPr>
        <p:txBody>
          <a:bodyPr wrap="square" rtlCol="0">
            <a:spAutoFit/>
          </a:bodyPr>
          <a:lstStyle/>
          <a:p>
            <a:r>
              <a:rPr lang="en-GB" dirty="0"/>
              <a:t>Motobo</a:t>
            </a:r>
          </a:p>
        </p:txBody>
      </p:sp>
      <p:sp>
        <p:nvSpPr>
          <p:cNvPr id="9" name="TextBox 8"/>
          <p:cNvSpPr txBox="1"/>
          <p:nvPr/>
        </p:nvSpPr>
        <p:spPr>
          <a:xfrm>
            <a:off x="1127448" y="4869160"/>
            <a:ext cx="9505056" cy="646331"/>
          </a:xfrm>
          <a:prstGeom prst="rect">
            <a:avLst/>
          </a:prstGeom>
          <a:noFill/>
        </p:spPr>
        <p:txBody>
          <a:bodyPr wrap="square" rtlCol="0">
            <a:spAutoFit/>
          </a:bodyPr>
          <a:lstStyle/>
          <a:p>
            <a:pPr algn="ctr"/>
            <a:r>
              <a:rPr lang="en-GB" dirty="0"/>
              <a:t>Our lunch spaces, provide somewhere dry for you to eat your lunch and they are exclusively for school groups. If we are busy, You might have to share with another school.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47" y="1265352"/>
            <a:ext cx="3889248" cy="28834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98" y="1265352"/>
            <a:ext cx="3889248" cy="2883408"/>
          </a:xfrm>
          <a:prstGeom prst="rect">
            <a:avLst/>
          </a:prstGeom>
        </p:spPr>
      </p:pic>
    </p:spTree>
    <p:extLst>
      <p:ext uri="{BB962C8B-B14F-4D97-AF65-F5344CB8AC3E}">
        <p14:creationId xmlns:p14="http://schemas.microsoft.com/office/powerpoint/2010/main" val="311270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Departure </a:t>
            </a:r>
          </a:p>
        </p:txBody>
      </p:sp>
      <p:sp>
        <p:nvSpPr>
          <p:cNvPr id="3" name="TextBox 2"/>
          <p:cNvSpPr txBox="1"/>
          <p:nvPr/>
        </p:nvSpPr>
        <p:spPr>
          <a:xfrm>
            <a:off x="109293" y="1265756"/>
            <a:ext cx="5298911" cy="369332"/>
          </a:xfrm>
          <a:prstGeom prst="rect">
            <a:avLst/>
          </a:prstGeom>
          <a:noFill/>
        </p:spPr>
        <p:txBody>
          <a:bodyPr wrap="square" rtlCol="0">
            <a:spAutoFit/>
          </a:bodyPr>
          <a:lstStyle/>
          <a:p>
            <a:r>
              <a:rPr lang="en-GB" dirty="0"/>
              <a:t>You will leave the zoo, the same way you came in. </a:t>
            </a:r>
          </a:p>
        </p:txBody>
      </p:sp>
      <p:sp>
        <p:nvSpPr>
          <p:cNvPr id="4" name="TextBox 3"/>
          <p:cNvSpPr txBox="1"/>
          <p:nvPr/>
        </p:nvSpPr>
        <p:spPr>
          <a:xfrm>
            <a:off x="136754" y="4642350"/>
            <a:ext cx="3889248" cy="646331"/>
          </a:xfrm>
          <a:prstGeom prst="rect">
            <a:avLst/>
          </a:prstGeom>
          <a:noFill/>
        </p:spPr>
        <p:txBody>
          <a:bodyPr wrap="square" rtlCol="0">
            <a:spAutoFit/>
          </a:bodyPr>
          <a:lstStyle/>
          <a:p>
            <a:r>
              <a:rPr lang="en-GB" dirty="0"/>
              <a:t>Through the arch way pass the rhino’s bum.</a:t>
            </a:r>
          </a:p>
        </p:txBody>
      </p:sp>
      <p:sp>
        <p:nvSpPr>
          <p:cNvPr id="5" name="TextBox 4"/>
          <p:cNvSpPr txBox="1"/>
          <p:nvPr/>
        </p:nvSpPr>
        <p:spPr>
          <a:xfrm>
            <a:off x="7224338" y="846138"/>
            <a:ext cx="2880320" cy="307777"/>
          </a:xfrm>
          <a:prstGeom prst="rect">
            <a:avLst/>
          </a:prstGeom>
          <a:noFill/>
        </p:spPr>
        <p:txBody>
          <a:bodyPr wrap="square" rtlCol="0">
            <a:spAutoFit/>
          </a:bodyPr>
          <a:lstStyle/>
          <a:p>
            <a:r>
              <a:rPr lang="en-GB" sz="1400" dirty="0"/>
              <a:t>(Avoiding gift shop).</a:t>
            </a:r>
          </a:p>
        </p:txBody>
      </p:sp>
      <p:sp>
        <p:nvSpPr>
          <p:cNvPr id="6" name="TextBox 5"/>
          <p:cNvSpPr txBox="1"/>
          <p:nvPr/>
        </p:nvSpPr>
        <p:spPr>
          <a:xfrm>
            <a:off x="4148077" y="4642350"/>
            <a:ext cx="3915924" cy="369332"/>
          </a:xfrm>
          <a:prstGeom prst="rect">
            <a:avLst/>
          </a:prstGeom>
          <a:noFill/>
        </p:spPr>
        <p:txBody>
          <a:bodyPr wrap="square" rtlCol="0">
            <a:spAutoFit/>
          </a:bodyPr>
          <a:lstStyle/>
          <a:p>
            <a:r>
              <a:rPr lang="en-GB" dirty="0"/>
              <a:t>Walk towards the green gate. </a:t>
            </a:r>
          </a:p>
        </p:txBody>
      </p:sp>
      <p:sp>
        <p:nvSpPr>
          <p:cNvPr id="10" name="Rectangle 9"/>
          <p:cNvSpPr/>
          <p:nvPr/>
        </p:nvSpPr>
        <p:spPr>
          <a:xfrm>
            <a:off x="8160658" y="4637482"/>
            <a:ext cx="3888000" cy="646331"/>
          </a:xfrm>
          <a:prstGeom prst="rect">
            <a:avLst/>
          </a:prstGeom>
        </p:spPr>
        <p:txBody>
          <a:bodyPr wrap="square">
            <a:spAutoFit/>
          </a:bodyPr>
          <a:lstStyle/>
          <a:p>
            <a:r>
              <a:rPr lang="en-GB" dirty="0"/>
              <a:t>On the wall near the gate there is button to push.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3" y="1693375"/>
            <a:ext cx="3889248" cy="28834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377" y="1693375"/>
            <a:ext cx="3889248" cy="288340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001" y="1689679"/>
            <a:ext cx="3883152" cy="2877312"/>
          </a:xfrm>
          <a:prstGeom prst="rect">
            <a:avLst/>
          </a:prstGeom>
        </p:spPr>
      </p:pic>
    </p:spTree>
    <p:extLst>
      <p:ext uri="{BB962C8B-B14F-4D97-AF65-F5344CB8AC3E}">
        <p14:creationId xmlns:p14="http://schemas.microsoft.com/office/powerpoint/2010/main" val="59650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05" y="4469765"/>
            <a:ext cx="3888000" cy="369332"/>
          </a:xfrm>
          <a:prstGeom prst="rect">
            <a:avLst/>
          </a:prstGeom>
          <a:noFill/>
        </p:spPr>
        <p:txBody>
          <a:bodyPr wrap="square" rtlCol="0">
            <a:spAutoFit/>
          </a:bodyPr>
          <a:lstStyle/>
          <a:p>
            <a:r>
              <a:rPr lang="en-GB" dirty="0"/>
              <a:t>The button opens the small gate. </a:t>
            </a:r>
          </a:p>
        </p:txBody>
      </p:sp>
      <p:sp>
        <p:nvSpPr>
          <p:cNvPr id="4" name="TextBox 3"/>
          <p:cNvSpPr txBox="1">
            <a:spLocks/>
          </p:cNvSpPr>
          <p:nvPr/>
        </p:nvSpPr>
        <p:spPr>
          <a:xfrm>
            <a:off x="8184232" y="4469765"/>
            <a:ext cx="3815992" cy="646331"/>
          </a:xfrm>
          <a:prstGeom prst="rect">
            <a:avLst/>
          </a:prstGeom>
          <a:noFill/>
        </p:spPr>
        <p:txBody>
          <a:bodyPr wrap="square" rtlCol="0">
            <a:spAutoFit/>
          </a:bodyPr>
          <a:lstStyle/>
          <a:p>
            <a:r>
              <a:rPr lang="en-GB" dirty="0"/>
              <a:t>Your coach or minibus will be waiting at the entrance. </a:t>
            </a:r>
          </a:p>
        </p:txBody>
      </p:sp>
      <p:sp>
        <p:nvSpPr>
          <p:cNvPr id="2" name="TextBox 1"/>
          <p:cNvSpPr txBox="1">
            <a:spLocks/>
          </p:cNvSpPr>
          <p:nvPr/>
        </p:nvSpPr>
        <p:spPr>
          <a:xfrm>
            <a:off x="4134792" y="4469765"/>
            <a:ext cx="2448272" cy="369332"/>
          </a:xfrm>
          <a:prstGeom prst="rect">
            <a:avLst/>
          </a:prstGeom>
          <a:noFill/>
        </p:spPr>
        <p:txBody>
          <a:bodyPr wrap="square" rtlCol="0">
            <a:spAutoFit/>
          </a:bodyPr>
          <a:lstStyle/>
          <a:p>
            <a:r>
              <a:rPr lang="en-GB" dirty="0"/>
              <a:t>Walk down the drive.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5" y="1513054"/>
            <a:ext cx="3889248" cy="28773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168" y="1513054"/>
            <a:ext cx="3889248" cy="28773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331" y="1513054"/>
            <a:ext cx="3883152" cy="2883408"/>
          </a:xfrm>
          <a:prstGeom prst="rect">
            <a:avLst/>
          </a:prstGeom>
        </p:spPr>
      </p:pic>
    </p:spTree>
    <p:extLst>
      <p:ext uri="{BB962C8B-B14F-4D97-AF65-F5344CB8AC3E}">
        <p14:creationId xmlns:p14="http://schemas.microsoft.com/office/powerpoint/2010/main" val="378541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Departure </a:t>
            </a:r>
          </a:p>
        </p:txBody>
      </p:sp>
      <p:sp>
        <p:nvSpPr>
          <p:cNvPr id="4" name="TextBox 3"/>
          <p:cNvSpPr txBox="1"/>
          <p:nvPr/>
        </p:nvSpPr>
        <p:spPr>
          <a:xfrm>
            <a:off x="7176120" y="846138"/>
            <a:ext cx="2808312" cy="369332"/>
          </a:xfrm>
          <a:prstGeom prst="rect">
            <a:avLst/>
          </a:prstGeom>
          <a:noFill/>
        </p:spPr>
        <p:txBody>
          <a:bodyPr wrap="square" rtlCol="0">
            <a:spAutoFit/>
          </a:bodyPr>
          <a:lstStyle/>
          <a:p>
            <a:r>
              <a:rPr lang="en-GB" dirty="0"/>
              <a:t>(Including gift shop)</a:t>
            </a:r>
          </a:p>
        </p:txBody>
      </p:sp>
      <p:sp>
        <p:nvSpPr>
          <p:cNvPr id="7" name="TextBox 6"/>
          <p:cNvSpPr txBox="1"/>
          <p:nvPr/>
        </p:nvSpPr>
        <p:spPr>
          <a:xfrm>
            <a:off x="119335" y="4725144"/>
            <a:ext cx="3888001" cy="646331"/>
          </a:xfrm>
          <a:prstGeom prst="rect">
            <a:avLst/>
          </a:prstGeom>
          <a:noFill/>
        </p:spPr>
        <p:txBody>
          <a:bodyPr wrap="square" rtlCol="0">
            <a:spAutoFit/>
          </a:bodyPr>
          <a:lstStyle/>
          <a:p>
            <a:r>
              <a:rPr lang="en-GB" dirty="0"/>
              <a:t>This is the gift shop. There are lots of things to look at and that you can buy.</a:t>
            </a:r>
          </a:p>
        </p:txBody>
      </p:sp>
      <p:sp>
        <p:nvSpPr>
          <p:cNvPr id="8" name="TextBox 7"/>
          <p:cNvSpPr txBox="1"/>
          <p:nvPr/>
        </p:nvSpPr>
        <p:spPr>
          <a:xfrm>
            <a:off x="4146794" y="4725144"/>
            <a:ext cx="3888000" cy="369332"/>
          </a:xfrm>
          <a:prstGeom prst="rect">
            <a:avLst/>
          </a:prstGeom>
          <a:noFill/>
        </p:spPr>
        <p:txBody>
          <a:bodyPr wrap="square" rtlCol="0">
            <a:spAutoFit/>
          </a:bodyPr>
          <a:lstStyle/>
          <a:p>
            <a:r>
              <a:rPr lang="en-GB" dirty="0"/>
              <a:t>You pay for your things at these tills.</a:t>
            </a:r>
          </a:p>
        </p:txBody>
      </p:sp>
      <p:sp>
        <p:nvSpPr>
          <p:cNvPr id="9" name="TextBox 8"/>
          <p:cNvSpPr txBox="1"/>
          <p:nvPr/>
        </p:nvSpPr>
        <p:spPr>
          <a:xfrm>
            <a:off x="8180770" y="4725144"/>
            <a:ext cx="4037870" cy="646331"/>
          </a:xfrm>
          <a:prstGeom prst="rect">
            <a:avLst/>
          </a:prstGeom>
          <a:noFill/>
        </p:spPr>
        <p:txBody>
          <a:bodyPr wrap="square" rtlCol="0">
            <a:spAutoFit/>
          </a:bodyPr>
          <a:lstStyle/>
          <a:p>
            <a:r>
              <a:rPr lang="en-GB" dirty="0"/>
              <a:t>To leave the zoo, walk through the exit gate.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 y="1742458"/>
            <a:ext cx="3883152" cy="28834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834" y="1748554"/>
            <a:ext cx="3889248" cy="287731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624" y="1748554"/>
            <a:ext cx="3889248" cy="2877312"/>
          </a:xfrm>
          <a:prstGeom prst="rect">
            <a:avLst/>
          </a:prstGeom>
        </p:spPr>
      </p:pic>
    </p:spTree>
    <p:extLst>
      <p:ext uri="{BB962C8B-B14F-4D97-AF65-F5344CB8AC3E}">
        <p14:creationId xmlns:p14="http://schemas.microsoft.com/office/powerpoint/2010/main" val="358710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336" y="4859060"/>
            <a:ext cx="3888000" cy="369332"/>
          </a:xfrm>
          <a:prstGeom prst="rect">
            <a:avLst/>
          </a:prstGeom>
          <a:noFill/>
        </p:spPr>
        <p:txBody>
          <a:bodyPr wrap="square" rtlCol="0">
            <a:spAutoFit/>
          </a:bodyPr>
          <a:lstStyle/>
          <a:p>
            <a:r>
              <a:rPr lang="en-GB" dirty="0"/>
              <a:t>Keep walking towards the doors.</a:t>
            </a:r>
          </a:p>
        </p:txBody>
      </p:sp>
      <p:sp>
        <p:nvSpPr>
          <p:cNvPr id="5" name="TextBox 4"/>
          <p:cNvSpPr txBox="1"/>
          <p:nvPr/>
        </p:nvSpPr>
        <p:spPr>
          <a:xfrm>
            <a:off x="4151784" y="4859546"/>
            <a:ext cx="3888000" cy="369332"/>
          </a:xfrm>
          <a:prstGeom prst="rect">
            <a:avLst/>
          </a:prstGeom>
          <a:noFill/>
        </p:spPr>
        <p:txBody>
          <a:bodyPr wrap="square" rtlCol="0">
            <a:spAutoFit/>
          </a:bodyPr>
          <a:lstStyle/>
          <a:p>
            <a:r>
              <a:rPr lang="en-GB" dirty="0"/>
              <a:t>Then out through the main door.</a:t>
            </a:r>
          </a:p>
        </p:txBody>
      </p:sp>
      <p:sp>
        <p:nvSpPr>
          <p:cNvPr id="6" name="TextBox 5"/>
          <p:cNvSpPr txBox="1"/>
          <p:nvPr/>
        </p:nvSpPr>
        <p:spPr>
          <a:xfrm>
            <a:off x="8184232" y="4859060"/>
            <a:ext cx="3888000" cy="646331"/>
          </a:xfrm>
          <a:prstGeom prst="rect">
            <a:avLst/>
          </a:prstGeom>
          <a:noFill/>
        </p:spPr>
        <p:txBody>
          <a:bodyPr wrap="square" rtlCol="0">
            <a:spAutoFit/>
          </a:bodyPr>
          <a:lstStyle/>
          <a:p>
            <a:r>
              <a:rPr lang="en-GB" dirty="0"/>
              <a:t>Your coach or minibus will be waiting at the entrance.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4" y="1869104"/>
            <a:ext cx="3883152" cy="288340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160" y="1869104"/>
            <a:ext cx="3889248" cy="28834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1869104"/>
            <a:ext cx="3883152" cy="2883408"/>
          </a:xfrm>
          <a:prstGeom prst="rect">
            <a:avLst/>
          </a:prstGeom>
        </p:spPr>
      </p:pic>
    </p:spTree>
    <p:extLst>
      <p:ext uri="{BB962C8B-B14F-4D97-AF65-F5344CB8AC3E}">
        <p14:creationId xmlns:p14="http://schemas.microsoft.com/office/powerpoint/2010/main" val="388059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23826"/>
            <a:ext cx="10972800" cy="850106"/>
          </a:xfrm>
        </p:spPr>
        <p:txBody>
          <a:bodyPr/>
          <a:lstStyle/>
          <a:p>
            <a:r>
              <a:rPr lang="en-GB" dirty="0"/>
              <a:t>A Note for Teaching Staff</a:t>
            </a:r>
          </a:p>
        </p:txBody>
      </p:sp>
      <p:sp>
        <p:nvSpPr>
          <p:cNvPr id="3" name="TextBox 2"/>
          <p:cNvSpPr txBox="1"/>
          <p:nvPr/>
        </p:nvSpPr>
        <p:spPr>
          <a:xfrm>
            <a:off x="407368" y="1073932"/>
            <a:ext cx="3888432" cy="461665"/>
          </a:xfrm>
          <a:prstGeom prst="rect">
            <a:avLst/>
          </a:prstGeom>
          <a:noFill/>
        </p:spPr>
        <p:txBody>
          <a:bodyPr wrap="square" rtlCol="0">
            <a:spAutoFit/>
          </a:bodyPr>
          <a:lstStyle/>
          <a:p>
            <a:r>
              <a:rPr lang="en-GB" sz="2400" b="1" dirty="0"/>
              <a:t>How to use this power point </a:t>
            </a:r>
          </a:p>
        </p:txBody>
      </p:sp>
      <p:sp>
        <p:nvSpPr>
          <p:cNvPr id="4" name="TextBox 3"/>
          <p:cNvSpPr txBox="1"/>
          <p:nvPr/>
        </p:nvSpPr>
        <p:spPr>
          <a:xfrm>
            <a:off x="407368" y="1484784"/>
            <a:ext cx="10945216"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In this PowerPoint we have included various different aspects of a day at the zoo.</a:t>
            </a:r>
          </a:p>
          <a:p>
            <a:pPr marL="285750" indent="-285750">
              <a:lnSpc>
                <a:spcPct val="150000"/>
              </a:lnSpc>
              <a:buFont typeface="Arial" panose="020B0604020202020204" pitchFamily="34" charset="0"/>
              <a:buChar char="•"/>
            </a:pPr>
            <a:r>
              <a:rPr lang="en-GB" dirty="0"/>
              <a:t>It is designed to be fully editable so you can tailor it to your day.</a:t>
            </a:r>
          </a:p>
          <a:p>
            <a:pPr marL="285750" indent="-285750">
              <a:lnSpc>
                <a:spcPct val="150000"/>
              </a:lnSpc>
              <a:buFont typeface="Arial" panose="020B0604020202020204" pitchFamily="34" charset="0"/>
              <a:buChar char="•"/>
            </a:pPr>
            <a:r>
              <a:rPr lang="en-GB" dirty="0"/>
              <a:t>Some parts may not be applicable to your visit, you can hide the slides that do not apply (including this one). </a:t>
            </a:r>
          </a:p>
          <a:p>
            <a:pPr marL="285750" indent="-285750">
              <a:lnSpc>
                <a:spcPct val="150000"/>
              </a:lnSpc>
              <a:buFont typeface="Arial" panose="020B0604020202020204" pitchFamily="34" charset="0"/>
              <a:buChar char="•"/>
            </a:pPr>
            <a:r>
              <a:rPr lang="en-GB" dirty="0"/>
              <a:t>On some slides, there are various options shown, you are welcome to delete and enlarge pictures where appropriate if you wish to do so. </a:t>
            </a:r>
          </a:p>
          <a:p>
            <a:pPr marL="285750" indent="-285750">
              <a:lnSpc>
                <a:spcPct val="150000"/>
              </a:lnSpc>
              <a:buFont typeface="Arial" panose="020B0604020202020204" pitchFamily="34" charset="0"/>
              <a:buChar char="•"/>
            </a:pPr>
            <a:r>
              <a:rPr lang="en-GB" dirty="0"/>
              <a:t> You can find what's applicable to your visit by looking at the itinerary that will be emailed to the school up to 2 weeks before your visit. </a:t>
            </a:r>
          </a:p>
          <a:p>
            <a:pPr marL="285750" indent="-285750">
              <a:lnSpc>
                <a:spcPct val="150000"/>
              </a:lnSpc>
              <a:buFont typeface="Arial" panose="020B0604020202020204" pitchFamily="34" charset="0"/>
              <a:buChar char="•"/>
            </a:pPr>
            <a:r>
              <a:rPr lang="en-GB" dirty="0"/>
              <a:t>Please be advised that although we do our very best to stick to the plan, sometimes things happen out of our control, and we may need to change them. </a:t>
            </a:r>
          </a:p>
          <a:p>
            <a:pPr marL="285750" indent="-285750">
              <a:lnSpc>
                <a:spcPct val="150000"/>
              </a:lnSpc>
              <a:buFont typeface="Arial" panose="020B0604020202020204" pitchFamily="34" charset="0"/>
              <a:buChar char="•"/>
            </a:pPr>
            <a:r>
              <a:rPr lang="en-GB" dirty="0"/>
              <a:t>We hope you find this PowerPoint useful; we are always open to suggestions on how we can make it better.</a:t>
            </a:r>
          </a:p>
        </p:txBody>
      </p:sp>
    </p:spTree>
    <p:extLst>
      <p:ext uri="{BB962C8B-B14F-4D97-AF65-F5344CB8AC3E}">
        <p14:creationId xmlns:p14="http://schemas.microsoft.com/office/powerpoint/2010/main" val="375965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of our animals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8" y="1142193"/>
            <a:ext cx="2877312" cy="19202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696" y="3220820"/>
            <a:ext cx="2877312" cy="192024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696" y="1150580"/>
            <a:ext cx="2877312" cy="192024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84" y="3235147"/>
            <a:ext cx="2877312" cy="191414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84" y="1142193"/>
            <a:ext cx="2877312" cy="192024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5320" y="3229051"/>
            <a:ext cx="2877312" cy="192024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5320" y="1141011"/>
            <a:ext cx="2877312" cy="1920240"/>
          </a:xfrm>
          <a:prstGeom prst="rect">
            <a:avLst/>
          </a:prstGeom>
        </p:spPr>
      </p:pic>
      <p:pic>
        <p:nvPicPr>
          <p:cNvPr id="5" name="Picture 4" descr="A porcupine on a log&#10;&#10;AI-generated content may be incorrect.">
            <a:extLst>
              <a:ext uri="{FF2B5EF4-FFF2-40B4-BE49-F238E27FC236}">
                <a16:creationId xmlns:a16="http://schemas.microsoft.com/office/drawing/2014/main" id="{17CBFC72-DB13-F877-6500-212AFC3408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8008" y="3211665"/>
            <a:ext cx="2877312" cy="1928322"/>
          </a:xfrm>
          <a:prstGeom prst="rect">
            <a:avLst/>
          </a:prstGeom>
        </p:spPr>
      </p:pic>
    </p:spTree>
    <p:extLst>
      <p:ext uri="{BB962C8B-B14F-4D97-AF65-F5344CB8AC3E}">
        <p14:creationId xmlns:p14="http://schemas.microsoft.com/office/powerpoint/2010/main" val="203404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biLevel thresh="75000"/>
          </a:blip>
          <a:srcRect/>
          <a:stretch>
            <a:fillRect/>
          </a:stretch>
        </a:blipFill>
        <a:effectLst/>
      </p:bgPr>
    </p:bg>
    <p:spTree>
      <p:nvGrpSpPr>
        <p:cNvPr id="1" name="">
          <a:extLst>
            <a:ext uri="{FF2B5EF4-FFF2-40B4-BE49-F238E27FC236}">
              <a16:creationId xmlns:a16="http://schemas.microsoft.com/office/drawing/2014/main" id="{37C8793F-D771-8BA3-563B-03E6CD301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648BF-2BD6-6E19-90BA-739E1360E4FB}"/>
              </a:ext>
            </a:extLst>
          </p:cNvPr>
          <p:cNvSpPr>
            <a:spLocks noGrp="1"/>
          </p:cNvSpPr>
          <p:nvPr>
            <p:ph type="title"/>
          </p:nvPr>
        </p:nvSpPr>
        <p:spPr>
          <a:xfrm>
            <a:off x="1981200" y="4550738"/>
            <a:ext cx="8229600" cy="648072"/>
          </a:xfrm>
        </p:spPr>
        <p:txBody>
          <a:bodyPr>
            <a:normAutofit fontScale="90000"/>
          </a:bodyPr>
          <a:lstStyle/>
          <a:p>
            <a:pPr algn="ctr"/>
            <a:r>
              <a:rPr lang="en-GB" b="1" dirty="0">
                <a:solidFill>
                  <a:schemeClr val="bg1"/>
                </a:solidFill>
              </a:rPr>
              <a:t>We will see you soon!</a:t>
            </a:r>
          </a:p>
        </p:txBody>
      </p:sp>
      <p:pic>
        <p:nvPicPr>
          <p:cNvPr id="6" name="Picture 5">
            <a:extLst>
              <a:ext uri="{FF2B5EF4-FFF2-40B4-BE49-F238E27FC236}">
                <a16:creationId xmlns:a16="http://schemas.microsoft.com/office/drawing/2014/main" id="{694A7007-1957-E707-5716-F30747D92EDA}"/>
              </a:ext>
            </a:extLst>
          </p:cNvPr>
          <p:cNvPicPr>
            <a:picLocks noChangeAspect="1"/>
          </p:cNvPicPr>
          <p:nvPr/>
        </p:nvPicPr>
        <p:blipFill>
          <a:blip r:embed="rId4"/>
          <a:stretch>
            <a:fillRect/>
          </a:stretch>
        </p:blipFill>
        <p:spPr>
          <a:xfrm>
            <a:off x="3287688" y="1083126"/>
            <a:ext cx="5437584" cy="2973422"/>
          </a:xfrm>
          <a:prstGeom prst="rect">
            <a:avLst/>
          </a:prstGeom>
        </p:spPr>
      </p:pic>
    </p:spTree>
    <p:extLst>
      <p:ext uri="{BB962C8B-B14F-4D97-AF65-F5344CB8AC3E}">
        <p14:creationId xmlns:p14="http://schemas.microsoft.com/office/powerpoint/2010/main" val="11479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229600" cy="634082"/>
          </a:xfrm>
        </p:spPr>
        <p:txBody>
          <a:bodyPr>
            <a:normAutofit fontScale="90000"/>
          </a:bodyPr>
          <a:lstStyle/>
          <a:p>
            <a:pPr algn="l"/>
            <a:r>
              <a:rPr lang="en-GB" dirty="0">
                <a:solidFill>
                  <a:srgbClr val="004053"/>
                </a:solidFill>
              </a:rPr>
              <a:t>Arrival </a:t>
            </a:r>
          </a:p>
        </p:txBody>
      </p:sp>
      <p:sp>
        <p:nvSpPr>
          <p:cNvPr id="4" name="TextBox 3"/>
          <p:cNvSpPr txBox="1"/>
          <p:nvPr/>
        </p:nvSpPr>
        <p:spPr>
          <a:xfrm>
            <a:off x="114392" y="4376661"/>
            <a:ext cx="3888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effectLst/>
                <a:uLnTx/>
                <a:uFillTx/>
              </a:rPr>
              <a:t>When  you arrive at the zoo your coach or minibus will park at the front entrance of the zoo.</a:t>
            </a:r>
          </a:p>
        </p:txBody>
      </p:sp>
      <p:sp>
        <p:nvSpPr>
          <p:cNvPr id="5" name="TextBox 4"/>
          <p:cNvSpPr txBox="1"/>
          <p:nvPr/>
        </p:nvSpPr>
        <p:spPr>
          <a:xfrm>
            <a:off x="4125573" y="4377878"/>
            <a:ext cx="3888000" cy="923330"/>
          </a:xfrm>
          <a:prstGeom prst="rect">
            <a:avLst/>
          </a:prstGeom>
          <a:noFill/>
        </p:spPr>
        <p:txBody>
          <a:bodyPr wrap="square" rtlCol="0">
            <a:spAutoFit/>
          </a:bodyPr>
          <a:lstStyle/>
          <a:p>
            <a:r>
              <a:rPr lang="en-GB" dirty="0"/>
              <a:t>Here is the main entrance, It can sometimes be busy with people visiting for the day. </a:t>
            </a:r>
          </a:p>
        </p:txBody>
      </p:sp>
      <p:sp>
        <p:nvSpPr>
          <p:cNvPr id="6" name="TextBox 5"/>
          <p:cNvSpPr txBox="1"/>
          <p:nvPr/>
        </p:nvSpPr>
        <p:spPr>
          <a:xfrm>
            <a:off x="8138648" y="4377878"/>
            <a:ext cx="3960000" cy="923330"/>
          </a:xfrm>
          <a:prstGeom prst="rect">
            <a:avLst/>
          </a:prstGeom>
          <a:noFill/>
        </p:spPr>
        <p:txBody>
          <a:bodyPr wrap="square" rtlCol="0">
            <a:spAutoFit/>
          </a:bodyPr>
          <a:lstStyle/>
          <a:p>
            <a:r>
              <a:rPr lang="en-GB" dirty="0"/>
              <a:t>Schools have a special entrance; it is just to the side of the main entrance. One of our educators will take you into the zoo.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4" y="1383010"/>
            <a:ext cx="3889248" cy="28773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573" y="1383010"/>
            <a:ext cx="3889248" cy="287731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002" y="1383010"/>
            <a:ext cx="3889248" cy="2877312"/>
          </a:xfrm>
          <a:prstGeom prst="rect">
            <a:avLst/>
          </a:prstGeom>
        </p:spPr>
      </p:pic>
    </p:spTree>
    <p:extLst>
      <p:ext uri="{BB962C8B-B14F-4D97-AF65-F5344CB8AC3E}">
        <p14:creationId xmlns:p14="http://schemas.microsoft.com/office/powerpoint/2010/main" val="13917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684" y="4509120"/>
            <a:ext cx="3888000" cy="646331"/>
          </a:xfrm>
          <a:prstGeom prst="rect">
            <a:avLst/>
          </a:prstGeom>
          <a:noFill/>
        </p:spPr>
        <p:txBody>
          <a:bodyPr wrap="square" rtlCol="0">
            <a:spAutoFit/>
          </a:bodyPr>
          <a:lstStyle/>
          <a:p>
            <a:r>
              <a:rPr lang="en-GB" dirty="0"/>
              <a:t>You will walk down the small drive towards the gate.</a:t>
            </a:r>
          </a:p>
        </p:txBody>
      </p:sp>
      <p:sp>
        <p:nvSpPr>
          <p:cNvPr id="5" name="TextBox 4"/>
          <p:cNvSpPr txBox="1"/>
          <p:nvPr/>
        </p:nvSpPr>
        <p:spPr>
          <a:xfrm>
            <a:off x="4104656" y="4509120"/>
            <a:ext cx="3913085" cy="646331"/>
          </a:xfrm>
          <a:prstGeom prst="rect">
            <a:avLst/>
          </a:prstGeom>
          <a:noFill/>
        </p:spPr>
        <p:txBody>
          <a:bodyPr wrap="square" rtlCol="0">
            <a:spAutoFit/>
          </a:bodyPr>
          <a:lstStyle/>
          <a:p>
            <a:r>
              <a:rPr lang="en-GB" dirty="0"/>
              <a:t>Our educator will open the gate, and you will carry on into the zoo.</a:t>
            </a:r>
          </a:p>
        </p:txBody>
      </p:sp>
      <p:sp>
        <p:nvSpPr>
          <p:cNvPr id="6" name="TextBox 5"/>
          <p:cNvSpPr txBox="1"/>
          <p:nvPr/>
        </p:nvSpPr>
        <p:spPr>
          <a:xfrm>
            <a:off x="8183800" y="4509120"/>
            <a:ext cx="3888000" cy="923330"/>
          </a:xfrm>
          <a:prstGeom prst="rect">
            <a:avLst/>
          </a:prstGeom>
          <a:noFill/>
        </p:spPr>
        <p:txBody>
          <a:bodyPr wrap="square" rtlCol="0">
            <a:spAutoFit/>
          </a:bodyPr>
          <a:lstStyle/>
          <a:p>
            <a:r>
              <a:rPr lang="en-GB" dirty="0"/>
              <a:t>You will then go through the archway, past the rhino’s bottom and past the red panda painting.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4" y="1521360"/>
            <a:ext cx="3889248" cy="28773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118" y="1484784"/>
            <a:ext cx="3889248" cy="29138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800" y="1484784"/>
            <a:ext cx="3889248" cy="2913888"/>
          </a:xfrm>
          <a:prstGeom prst="rect">
            <a:avLst/>
          </a:prstGeom>
        </p:spPr>
      </p:pic>
    </p:spTree>
    <p:extLst>
      <p:ext uri="{BB962C8B-B14F-4D97-AF65-F5344CB8AC3E}">
        <p14:creationId xmlns:p14="http://schemas.microsoft.com/office/powerpoint/2010/main" val="170376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332" y="4365103"/>
            <a:ext cx="3888000" cy="923330"/>
          </a:xfrm>
          <a:prstGeom prst="rect">
            <a:avLst/>
          </a:prstGeom>
          <a:noFill/>
        </p:spPr>
        <p:txBody>
          <a:bodyPr wrap="square" rtlCol="0">
            <a:spAutoFit/>
          </a:bodyPr>
          <a:lstStyle/>
          <a:p>
            <a:r>
              <a:rPr lang="en-GB" dirty="0"/>
              <a:t>Once through the archway You will cross over the small bridge and turn left.</a:t>
            </a:r>
          </a:p>
        </p:txBody>
      </p:sp>
      <p:sp>
        <p:nvSpPr>
          <p:cNvPr id="6" name="TextBox 5"/>
          <p:cNvSpPr txBox="1"/>
          <p:nvPr/>
        </p:nvSpPr>
        <p:spPr>
          <a:xfrm>
            <a:off x="4139334" y="4365103"/>
            <a:ext cx="3888947" cy="369332"/>
          </a:xfrm>
          <a:prstGeom prst="rect">
            <a:avLst/>
          </a:prstGeom>
          <a:noFill/>
        </p:spPr>
        <p:txBody>
          <a:bodyPr wrap="square" rtlCol="0">
            <a:spAutoFit/>
          </a:bodyPr>
          <a:lstStyle/>
          <a:p>
            <a:r>
              <a:rPr lang="en-GB" dirty="0"/>
              <a:t>Follow the path around.</a:t>
            </a:r>
          </a:p>
        </p:txBody>
      </p:sp>
      <p:sp>
        <p:nvSpPr>
          <p:cNvPr id="7" name="TextBox 6"/>
          <p:cNvSpPr txBox="1"/>
          <p:nvPr/>
        </p:nvSpPr>
        <p:spPr>
          <a:xfrm>
            <a:off x="8183282" y="4365103"/>
            <a:ext cx="3888949" cy="923330"/>
          </a:xfrm>
          <a:prstGeom prst="rect">
            <a:avLst/>
          </a:prstGeom>
          <a:noFill/>
        </p:spPr>
        <p:txBody>
          <a:bodyPr wrap="square" rtlCol="0">
            <a:spAutoFit/>
          </a:bodyPr>
          <a:lstStyle/>
          <a:p>
            <a:r>
              <a:rPr lang="en-GB" dirty="0"/>
              <a:t>You will stop for a welcome at Gibbon view. Here one of our educators will tell you any zoo news.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4" y="1464060"/>
            <a:ext cx="3889248" cy="28773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683" y="1464060"/>
            <a:ext cx="3889248" cy="28773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282" y="1464060"/>
            <a:ext cx="3883152" cy="2877312"/>
          </a:xfrm>
          <a:prstGeom prst="rect">
            <a:avLst/>
          </a:prstGeom>
        </p:spPr>
      </p:pic>
    </p:spTree>
    <p:extLst>
      <p:ext uri="{BB962C8B-B14F-4D97-AF65-F5344CB8AC3E}">
        <p14:creationId xmlns:p14="http://schemas.microsoft.com/office/powerpoint/2010/main" val="118400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9145016" cy="634082"/>
          </a:xfrm>
        </p:spPr>
        <p:txBody>
          <a:bodyPr>
            <a:normAutofit fontScale="90000"/>
          </a:bodyPr>
          <a:lstStyle/>
          <a:p>
            <a:pPr algn="l"/>
            <a:r>
              <a:rPr lang="en-GB" dirty="0">
                <a:solidFill>
                  <a:srgbClr val="004053"/>
                </a:solidFill>
              </a:rPr>
              <a:t>Self led Arrival </a:t>
            </a:r>
            <a:r>
              <a:rPr lang="en-GB" sz="1800" dirty="0">
                <a:solidFill>
                  <a:srgbClr val="004053"/>
                </a:solidFill>
              </a:rPr>
              <a:t>(for groups smaller than 10)</a:t>
            </a:r>
          </a:p>
        </p:txBody>
      </p:sp>
      <p:sp>
        <p:nvSpPr>
          <p:cNvPr id="4" name="TextBox 3"/>
          <p:cNvSpPr txBox="1"/>
          <p:nvPr/>
        </p:nvSpPr>
        <p:spPr>
          <a:xfrm>
            <a:off x="114392" y="4558447"/>
            <a:ext cx="3888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effectLst/>
                <a:uLnTx/>
                <a:uFillTx/>
              </a:rPr>
              <a:t>When  you arrive at the zoo your coach or minibus will drop</a:t>
            </a:r>
            <a:r>
              <a:rPr kumimoji="0" lang="en-GB" b="0" i="0" u="none" strike="noStrike" kern="0" cap="none" spc="0" normalizeH="0" noProof="0" dirty="0">
                <a:ln>
                  <a:noFill/>
                </a:ln>
                <a:effectLst/>
                <a:uLnTx/>
                <a:uFillTx/>
              </a:rPr>
              <a:t> you</a:t>
            </a:r>
            <a:r>
              <a:rPr kumimoji="0" lang="en-GB" b="0" i="0" u="none" strike="noStrike" kern="0" cap="none" spc="0" normalizeH="0" baseline="0" noProof="0" dirty="0">
                <a:ln>
                  <a:noFill/>
                </a:ln>
                <a:effectLst/>
                <a:uLnTx/>
                <a:uFillTx/>
              </a:rPr>
              <a:t> at the front entrance of the zoo.</a:t>
            </a:r>
          </a:p>
        </p:txBody>
      </p:sp>
      <p:sp>
        <p:nvSpPr>
          <p:cNvPr id="5" name="TextBox 4"/>
          <p:cNvSpPr txBox="1"/>
          <p:nvPr/>
        </p:nvSpPr>
        <p:spPr>
          <a:xfrm>
            <a:off x="4125573" y="4559664"/>
            <a:ext cx="3888000" cy="923330"/>
          </a:xfrm>
          <a:prstGeom prst="rect">
            <a:avLst/>
          </a:prstGeom>
          <a:noFill/>
        </p:spPr>
        <p:txBody>
          <a:bodyPr wrap="square" rtlCol="0">
            <a:spAutoFit/>
          </a:bodyPr>
          <a:lstStyle/>
          <a:p>
            <a:r>
              <a:rPr lang="en-GB" dirty="0"/>
              <a:t>Here is the main entrance, It can sometimes be busy with people visiting for the day. </a:t>
            </a:r>
          </a:p>
        </p:txBody>
      </p:sp>
      <p:sp>
        <p:nvSpPr>
          <p:cNvPr id="6" name="TextBox 5"/>
          <p:cNvSpPr txBox="1"/>
          <p:nvPr/>
        </p:nvSpPr>
        <p:spPr>
          <a:xfrm>
            <a:off x="8138648" y="4559664"/>
            <a:ext cx="3960000" cy="646331"/>
          </a:xfrm>
          <a:prstGeom prst="rect">
            <a:avLst/>
          </a:prstGeom>
          <a:noFill/>
        </p:spPr>
        <p:txBody>
          <a:bodyPr wrap="square" rtlCol="0">
            <a:spAutoFit/>
          </a:bodyPr>
          <a:lstStyle/>
          <a:p>
            <a:r>
              <a:rPr lang="en-GB" dirty="0"/>
              <a:t>Walk through the doors to enter the main building.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1" y="1553384"/>
            <a:ext cx="3889248" cy="28773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5" y="1547288"/>
            <a:ext cx="3889248" cy="28834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557" y="1553384"/>
            <a:ext cx="3889248" cy="2883408"/>
          </a:xfrm>
          <a:prstGeom prst="rect">
            <a:avLst/>
          </a:prstGeom>
        </p:spPr>
      </p:pic>
    </p:spTree>
    <p:extLst>
      <p:ext uri="{BB962C8B-B14F-4D97-AF65-F5344CB8AC3E}">
        <p14:creationId xmlns:p14="http://schemas.microsoft.com/office/powerpoint/2010/main" val="31471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466" y="4407495"/>
            <a:ext cx="3888000" cy="646331"/>
          </a:xfrm>
          <a:prstGeom prst="rect">
            <a:avLst/>
          </a:prstGeom>
          <a:noFill/>
        </p:spPr>
        <p:txBody>
          <a:bodyPr wrap="square" rtlCol="0">
            <a:spAutoFit/>
          </a:bodyPr>
          <a:lstStyle/>
          <a:p>
            <a:r>
              <a:rPr lang="en-GB" dirty="0"/>
              <a:t>This is inside the entrance building. It can get quite busy in here.</a:t>
            </a:r>
          </a:p>
        </p:txBody>
      </p:sp>
      <p:sp>
        <p:nvSpPr>
          <p:cNvPr id="3" name="TextBox 2"/>
          <p:cNvSpPr txBox="1"/>
          <p:nvPr/>
        </p:nvSpPr>
        <p:spPr>
          <a:xfrm>
            <a:off x="4138849" y="4407495"/>
            <a:ext cx="3888000" cy="646331"/>
          </a:xfrm>
          <a:prstGeom prst="rect">
            <a:avLst/>
          </a:prstGeom>
          <a:noFill/>
        </p:spPr>
        <p:txBody>
          <a:bodyPr wrap="square" rtlCol="0">
            <a:spAutoFit/>
          </a:bodyPr>
          <a:lstStyle/>
          <a:p>
            <a:r>
              <a:rPr lang="en-GB" dirty="0"/>
              <a:t>Your group will check in here at the info desk.</a:t>
            </a:r>
          </a:p>
        </p:txBody>
      </p:sp>
      <p:sp>
        <p:nvSpPr>
          <p:cNvPr id="7" name="TextBox 6"/>
          <p:cNvSpPr txBox="1"/>
          <p:nvPr/>
        </p:nvSpPr>
        <p:spPr>
          <a:xfrm>
            <a:off x="8188356" y="4407495"/>
            <a:ext cx="3883875" cy="923330"/>
          </a:xfrm>
          <a:prstGeom prst="rect">
            <a:avLst/>
          </a:prstGeom>
          <a:noFill/>
        </p:spPr>
        <p:txBody>
          <a:bodyPr wrap="square" rtlCol="0">
            <a:spAutoFit/>
          </a:bodyPr>
          <a:lstStyle/>
          <a:p>
            <a:r>
              <a:rPr lang="en-GB" dirty="0"/>
              <a:t>You will then walk through gate 5, towards the doors at the end of the building.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 y="1486128"/>
            <a:ext cx="3889248" cy="28773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225" y="1486128"/>
            <a:ext cx="3889248" cy="28773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151" y="1487472"/>
            <a:ext cx="3883152" cy="2877312"/>
          </a:xfrm>
          <a:prstGeom prst="rect">
            <a:avLst/>
          </a:prstGeom>
        </p:spPr>
      </p:pic>
    </p:spTree>
    <p:extLst>
      <p:ext uri="{BB962C8B-B14F-4D97-AF65-F5344CB8AC3E}">
        <p14:creationId xmlns:p14="http://schemas.microsoft.com/office/powerpoint/2010/main" val="355979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456" y="4612486"/>
            <a:ext cx="3888000" cy="369332"/>
          </a:xfrm>
          <a:prstGeom prst="rect">
            <a:avLst/>
          </a:prstGeom>
          <a:noFill/>
        </p:spPr>
        <p:txBody>
          <a:bodyPr wrap="square" rtlCol="0">
            <a:spAutoFit/>
          </a:bodyPr>
          <a:lstStyle/>
          <a:p>
            <a:r>
              <a:rPr lang="en-GB" dirty="0"/>
              <a:t>Walk out of these doors and turn right.</a:t>
            </a:r>
          </a:p>
        </p:txBody>
      </p:sp>
      <p:sp>
        <p:nvSpPr>
          <p:cNvPr id="5" name="TextBox 4"/>
          <p:cNvSpPr txBox="1"/>
          <p:nvPr/>
        </p:nvSpPr>
        <p:spPr>
          <a:xfrm>
            <a:off x="6744072" y="4612486"/>
            <a:ext cx="3960008" cy="646331"/>
          </a:xfrm>
          <a:prstGeom prst="rect">
            <a:avLst/>
          </a:prstGeom>
          <a:noFill/>
        </p:spPr>
        <p:txBody>
          <a:bodyPr wrap="square" rtlCol="0">
            <a:spAutoFit/>
          </a:bodyPr>
          <a:lstStyle/>
          <a:p>
            <a:r>
              <a:rPr lang="en-GB" dirty="0"/>
              <a:t>Then walk through the archway and enjoy your day at the zoo!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1556792"/>
            <a:ext cx="3889248" cy="2883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1581564"/>
            <a:ext cx="3889248" cy="2883408"/>
          </a:xfrm>
          <a:prstGeom prst="rect">
            <a:avLst/>
          </a:prstGeom>
        </p:spPr>
      </p:pic>
    </p:spTree>
    <p:extLst>
      <p:ext uri="{BB962C8B-B14F-4D97-AF65-F5344CB8AC3E}">
        <p14:creationId xmlns:p14="http://schemas.microsoft.com/office/powerpoint/2010/main" val="225415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 session location</a:t>
            </a:r>
          </a:p>
        </p:txBody>
      </p:sp>
      <p:sp>
        <p:nvSpPr>
          <p:cNvPr id="8" name="TextBox 7"/>
          <p:cNvSpPr txBox="1"/>
          <p:nvPr/>
        </p:nvSpPr>
        <p:spPr>
          <a:xfrm>
            <a:off x="7019023" y="5177053"/>
            <a:ext cx="972268" cy="369332"/>
          </a:xfrm>
          <a:prstGeom prst="rect">
            <a:avLst/>
          </a:prstGeom>
          <a:noFill/>
        </p:spPr>
        <p:txBody>
          <a:bodyPr wrap="square" rtlCol="0">
            <a:spAutoFit/>
          </a:bodyPr>
          <a:lstStyle/>
          <a:p>
            <a:r>
              <a:rPr lang="en-GB" dirty="0">
                <a:solidFill>
                  <a:srgbClr val="00232E"/>
                </a:solidFill>
              </a:rPr>
              <a:t>Giraffe</a:t>
            </a:r>
          </a:p>
        </p:txBody>
      </p:sp>
      <p:sp>
        <p:nvSpPr>
          <p:cNvPr id="9" name="TextBox 8"/>
          <p:cNvSpPr txBox="1"/>
          <p:nvPr/>
        </p:nvSpPr>
        <p:spPr>
          <a:xfrm>
            <a:off x="3940073" y="5177053"/>
            <a:ext cx="1494246" cy="369332"/>
          </a:xfrm>
          <a:prstGeom prst="rect">
            <a:avLst/>
          </a:prstGeom>
          <a:noFill/>
        </p:spPr>
        <p:txBody>
          <a:bodyPr wrap="square" rtlCol="0">
            <a:spAutoFit/>
          </a:bodyPr>
          <a:lstStyle/>
          <a:p>
            <a:r>
              <a:rPr lang="en-GB" dirty="0">
                <a:solidFill>
                  <a:srgbClr val="00232E"/>
                </a:solidFill>
              </a:rPr>
              <a:t>Giant tortoise</a:t>
            </a:r>
          </a:p>
        </p:txBody>
      </p:sp>
      <p:sp>
        <p:nvSpPr>
          <p:cNvPr id="10" name="TextBox 9"/>
          <p:cNvSpPr txBox="1"/>
          <p:nvPr/>
        </p:nvSpPr>
        <p:spPr>
          <a:xfrm>
            <a:off x="10117278" y="2843644"/>
            <a:ext cx="585025" cy="369332"/>
          </a:xfrm>
          <a:prstGeom prst="rect">
            <a:avLst/>
          </a:prstGeom>
          <a:noFill/>
        </p:spPr>
        <p:txBody>
          <a:bodyPr wrap="square" rtlCol="0">
            <a:spAutoFit/>
          </a:bodyPr>
          <a:lstStyle/>
          <a:p>
            <a:r>
              <a:rPr lang="en-GB" dirty="0">
                <a:solidFill>
                  <a:srgbClr val="00232E"/>
                </a:solidFill>
              </a:rPr>
              <a:t>Lion</a:t>
            </a:r>
          </a:p>
        </p:txBody>
      </p:sp>
      <p:sp>
        <p:nvSpPr>
          <p:cNvPr id="11" name="TextBox 10"/>
          <p:cNvSpPr txBox="1"/>
          <p:nvPr/>
        </p:nvSpPr>
        <p:spPr>
          <a:xfrm>
            <a:off x="9793161" y="5177053"/>
            <a:ext cx="1233258" cy="369332"/>
          </a:xfrm>
          <a:prstGeom prst="rect">
            <a:avLst/>
          </a:prstGeom>
          <a:noFill/>
        </p:spPr>
        <p:txBody>
          <a:bodyPr wrap="square" rtlCol="0">
            <a:spAutoFit/>
          </a:bodyPr>
          <a:lstStyle/>
          <a:p>
            <a:r>
              <a:rPr lang="en-GB" dirty="0">
                <a:solidFill>
                  <a:srgbClr val="00232E"/>
                </a:solidFill>
              </a:rPr>
              <a:t>Red panda</a:t>
            </a:r>
          </a:p>
        </p:txBody>
      </p:sp>
      <p:sp>
        <p:nvSpPr>
          <p:cNvPr id="12" name="TextBox 11"/>
          <p:cNvSpPr txBox="1"/>
          <p:nvPr/>
        </p:nvSpPr>
        <p:spPr>
          <a:xfrm>
            <a:off x="1473249" y="5177053"/>
            <a:ext cx="792088" cy="369332"/>
          </a:xfrm>
          <a:prstGeom prst="rect">
            <a:avLst/>
          </a:prstGeom>
          <a:noFill/>
        </p:spPr>
        <p:txBody>
          <a:bodyPr wrap="square" rtlCol="0">
            <a:spAutoFit/>
          </a:bodyPr>
          <a:lstStyle/>
          <a:p>
            <a:r>
              <a:rPr lang="en-GB" dirty="0">
                <a:solidFill>
                  <a:srgbClr val="00232E"/>
                </a:solidFill>
              </a:rPr>
              <a:t>Lemur</a:t>
            </a:r>
          </a:p>
        </p:txBody>
      </p:sp>
      <p:sp>
        <p:nvSpPr>
          <p:cNvPr id="13" name="TextBox 12"/>
          <p:cNvSpPr txBox="1"/>
          <p:nvPr/>
        </p:nvSpPr>
        <p:spPr>
          <a:xfrm>
            <a:off x="549293" y="1437055"/>
            <a:ext cx="8275864" cy="646331"/>
          </a:xfrm>
          <a:prstGeom prst="rect">
            <a:avLst/>
          </a:prstGeom>
          <a:noFill/>
        </p:spPr>
        <p:txBody>
          <a:bodyPr wrap="square" rtlCol="0">
            <a:spAutoFit/>
          </a:bodyPr>
          <a:lstStyle/>
          <a:p>
            <a:r>
              <a:rPr lang="en-GB" dirty="0"/>
              <a:t>If your group is taking part in a mini session, one of our educators will meet you at an enclosure, tell you some interesting facts and show you some artefacts. </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118" y="869597"/>
            <a:ext cx="2639568" cy="19812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9" y="3181740"/>
            <a:ext cx="2639568" cy="19812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12" y="3181740"/>
            <a:ext cx="2639568" cy="19812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101" y="3197053"/>
            <a:ext cx="2639568" cy="19812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3118" y="3188013"/>
            <a:ext cx="2639568" cy="1981200"/>
          </a:xfrm>
          <a:prstGeom prst="rect">
            <a:avLst/>
          </a:prstGeom>
        </p:spPr>
      </p:pic>
    </p:spTree>
    <p:extLst>
      <p:ext uri="{BB962C8B-B14F-4D97-AF65-F5344CB8AC3E}">
        <p14:creationId xmlns:p14="http://schemas.microsoft.com/office/powerpoint/2010/main" val="845613487"/>
      </p:ext>
    </p:extLst>
  </p:cSld>
  <p:clrMapOvr>
    <a:masterClrMapping/>
  </p:clrMapOvr>
</p:sld>
</file>

<file path=ppt/theme/theme1.xml><?xml version="1.0" encoding="utf-8"?>
<a:theme xmlns:a="http://schemas.openxmlformats.org/drawingml/2006/main" name="PZ Presentation 4.3 - 2026 template">
  <a:themeElements>
    <a:clrScheme name="Wild Colours">
      <a:dk1>
        <a:srgbClr val="004053"/>
      </a:dk1>
      <a:lt1>
        <a:sysClr val="window" lastClr="FFFFFF"/>
      </a:lt1>
      <a:dk2>
        <a:srgbClr val="004053"/>
      </a:dk2>
      <a:lt2>
        <a:srgbClr val="C5E5FB"/>
      </a:lt2>
      <a:accent1>
        <a:srgbClr val="00B2D3"/>
      </a:accent1>
      <a:accent2>
        <a:srgbClr val="AD396D"/>
      </a:accent2>
      <a:accent3>
        <a:srgbClr val="9AB74B"/>
      </a:accent3>
      <a:accent4>
        <a:srgbClr val="ED7D31"/>
      </a:accent4>
      <a:accent5>
        <a:srgbClr val="D57DA5"/>
      </a:accent5>
      <a:accent6>
        <a:srgbClr val="6F8335"/>
      </a:accent6>
      <a:hlink>
        <a:srgbClr val="0E82D1"/>
      </a:hlink>
      <a:folHlink>
        <a:srgbClr val="D57D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d7028c3-f3e3-4876-9460-3f0137d8e76f}" enabled="1" method="Privileged" siteId="{32414037-9878-44d9-88a7-295447b22c61}" removed="0"/>
</clbl:labelList>
</file>

<file path=docProps/app.xml><?xml version="1.0" encoding="utf-8"?>
<Properties xmlns="http://schemas.openxmlformats.org/officeDocument/2006/extended-properties" xmlns:vt="http://schemas.openxmlformats.org/officeDocument/2006/docPropsVTypes">
  <Template>PZ Presentation 4.3 - 2026 template</Template>
  <TotalTime>1034</TotalTime>
  <Words>826</Words>
  <Application>Microsoft Office PowerPoint</Application>
  <PresentationFormat>Widescreen</PresentationFormat>
  <Paragraphs>80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PZ Presentation 4.3 - 2026 template</vt:lpstr>
      <vt:lpstr>Paignton Zoo Walk through</vt:lpstr>
      <vt:lpstr>A Note for Teaching Staff</vt:lpstr>
      <vt:lpstr>Arrival </vt:lpstr>
      <vt:lpstr>PowerPoint Presentation</vt:lpstr>
      <vt:lpstr>PowerPoint Presentation</vt:lpstr>
      <vt:lpstr>Self led Arrival (for groups smaller than 10)</vt:lpstr>
      <vt:lpstr>PowerPoint Presentation</vt:lpstr>
      <vt:lpstr>PowerPoint Presentation</vt:lpstr>
      <vt:lpstr>Mini session location</vt:lpstr>
      <vt:lpstr>PowerPoint Presentation</vt:lpstr>
      <vt:lpstr>Workshops </vt:lpstr>
      <vt:lpstr>PowerPoint Presentation</vt:lpstr>
      <vt:lpstr>PowerPoint Presentation</vt:lpstr>
      <vt:lpstr>Our teacher </vt:lpstr>
      <vt:lpstr>Lunch Space </vt:lpstr>
      <vt:lpstr>Departure </vt:lpstr>
      <vt:lpstr>PowerPoint Presentation</vt:lpstr>
      <vt:lpstr>Departure </vt:lpstr>
      <vt:lpstr>PowerPoint Presentation</vt:lpstr>
      <vt:lpstr>Some of our animals</vt:lpstr>
      <vt:lpstr>We will see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Paignton Zoo Walk through</dc:title>
  <dc:creator>Kay Munday</dc:creator>
  <cp:lastModifiedBy>Kay Munday</cp:lastModifiedBy>
  <cp:revision>48</cp:revision>
  <dcterms:created xsi:type="dcterms:W3CDTF">2024-05-20T09:25:04Z</dcterms:created>
  <dcterms:modified xsi:type="dcterms:W3CDTF">2026-04-13T10:42:30Z</dcterms:modified>
</cp:coreProperties>
</file>